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70" r:id="rId2"/>
    <p:sldId id="256" r:id="rId3"/>
    <p:sldId id="257" r:id="rId4"/>
    <p:sldId id="258" r:id="rId5"/>
    <p:sldId id="271" r:id="rId6"/>
    <p:sldId id="259" r:id="rId7"/>
    <p:sldId id="260" r:id="rId8"/>
    <p:sldId id="262" r:id="rId9"/>
    <p:sldId id="263" r:id="rId10"/>
    <p:sldId id="264" r:id="rId11"/>
    <p:sldId id="265" r:id="rId12"/>
    <p:sldId id="266" r:id="rId13"/>
    <p:sldId id="267" r:id="rId14"/>
    <p:sldId id="268" r:id="rId15"/>
    <p:sldId id="272" r:id="rId16"/>
    <p:sldId id="269"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8" d="100"/>
          <a:sy n="98" d="100"/>
        </p:scale>
        <p:origin x="76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t>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t>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t>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t>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839A34-2D57-4ADC-B576-406DD442DAF4}" type="datetimeFigureOut">
              <a:rPr lang="en-US" smtClean="0"/>
              <a:t>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839A34-2D57-4ADC-B576-406DD442DAF4}" type="datetimeFigureOut">
              <a:rPr lang="en-US" smtClean="0"/>
              <a:t>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839A34-2D57-4ADC-B576-406DD442DAF4}" type="datetimeFigureOut">
              <a:rPr lang="en-US" smtClean="0"/>
              <a:t>11/4/2017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839A34-2D57-4ADC-B576-406DD442DAF4}" type="datetimeFigureOut">
              <a:rPr lang="en-US" smtClean="0"/>
              <a:t>11/4/2017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839A34-2D57-4ADC-B576-406DD442DAF4}" type="datetimeFigureOut">
              <a:rPr lang="en-US" smtClean="0"/>
              <a:t>11/4/2017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839A34-2D57-4ADC-B576-406DD442DAF4}" type="datetimeFigureOut">
              <a:rPr lang="en-US" smtClean="0"/>
              <a:t>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839A34-2D57-4ADC-B576-406DD442DAF4}" type="datetimeFigureOut">
              <a:rPr lang="en-US" smtClean="0"/>
              <a:t>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839A34-2D57-4ADC-B576-406DD442DAF4}" type="datetimeFigureOut">
              <a:rPr lang="en-US" smtClean="0"/>
              <a:t>11/4/2017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D7C0B2-3717-4C82-9AF7-F610E6FA4C3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609600"/>
            <a:ext cx="7772400" cy="1470025"/>
          </a:xfrm>
        </p:spPr>
        <p:txBody>
          <a:bodyPr/>
          <a:lstStyle/>
          <a:p>
            <a:r>
              <a:rPr lang="fa-IR" b="1" dirty="0"/>
              <a:t>الزامات مواد </a:t>
            </a:r>
            <a:r>
              <a:rPr lang="ar-SA" b="1" dirty="0"/>
              <a:t>وعناصر فلزی برای سازه­های</a:t>
            </a:r>
            <a:r>
              <a:rPr lang="fa-IR" b="1" dirty="0"/>
              <a:t> وسایل نقلیۀ </a:t>
            </a:r>
            <a:r>
              <a:rPr lang="ar-SA" b="1" dirty="0"/>
              <a:t>هوا فضایی</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533400"/>
            <a:ext cx="7772400" cy="1470025"/>
          </a:xfrm>
        </p:spPr>
        <p:txBody>
          <a:bodyPr/>
          <a:lstStyle/>
          <a:p>
            <a:r>
              <a:rPr lang="fa-IR" dirty="0"/>
              <a:t>اتصالات جوش­ذوبی</a:t>
            </a:r>
            <a:endParaRPr lang="en-US" dirty="0"/>
          </a:p>
        </p:txBody>
      </p:sp>
      <p:pic>
        <p:nvPicPr>
          <p:cNvPr id="4" name="Picture 3"/>
          <p:cNvPicPr/>
          <p:nvPr/>
        </p:nvPicPr>
        <p:blipFill>
          <a:blip r:embed="rId2"/>
          <a:stretch>
            <a:fillRect/>
          </a:stretch>
        </p:blipFill>
        <p:spPr>
          <a:xfrm>
            <a:off x="1219200" y="1709928"/>
            <a:ext cx="6183145" cy="446227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11265" name="Picture 1"/>
          <p:cNvPicPr>
            <a:picLocks noChangeAspect="1" noChangeArrowheads="1"/>
          </p:cNvPicPr>
          <p:nvPr/>
        </p:nvPicPr>
        <p:blipFill>
          <a:blip r:embed="rId2"/>
          <a:srcRect/>
          <a:stretch>
            <a:fillRect/>
          </a:stretch>
        </p:blipFill>
        <p:spPr bwMode="auto">
          <a:xfrm>
            <a:off x="0" y="1600200"/>
            <a:ext cx="9246961" cy="3876675"/>
          </a:xfrm>
          <a:prstGeom prst="rect">
            <a:avLst/>
          </a:prstGeom>
          <a:noFill/>
          <a:ln w="9525">
            <a:noFill/>
            <a:miter lim="800000"/>
            <a:headEnd/>
            <a:tailEnd/>
          </a:ln>
          <a:effectLst/>
        </p:spPr>
      </p:pic>
      <p:sp>
        <p:nvSpPr>
          <p:cNvPr id="11266" name="Rectangle 2"/>
          <p:cNvSpPr>
            <a:spLocks noChangeArrowheads="1"/>
          </p:cNvSpPr>
          <p:nvPr/>
        </p:nvSpPr>
        <p:spPr bwMode="auto">
          <a:xfrm>
            <a:off x="1219200" y="228600"/>
            <a:ext cx="7039107"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800" b="1" i="0" u="none" strike="noStrike" cap="none" normalizeH="0" baseline="0" dirty="0" smtClean="0">
                <a:ln>
                  <a:noFill/>
                </a:ln>
                <a:solidFill>
                  <a:schemeClr val="tx1"/>
                </a:solidFill>
                <a:effectLst/>
                <a:latin typeface="Calibri" pitchFamily="34" charset="0"/>
                <a:ea typeface="Calibri" pitchFamily="34" charset="0"/>
                <a:cs typeface="B Zar" pitchFamily="2" charset="-78"/>
              </a:rPr>
              <a:t>آزمایش­های ضربه</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B Zar" pitchFamily="2" charset="-78"/>
              </a:rPr>
              <a:t> </a:t>
            </a:r>
            <a:r>
              <a:rPr kumimoji="0" lang="fa-IR" sz="2800" b="1" i="0" u="none" strike="noStrike" cap="none" normalizeH="0" baseline="0" dirty="0" smtClean="0">
                <a:ln>
                  <a:noFill/>
                </a:ln>
                <a:solidFill>
                  <a:schemeClr val="tx1"/>
                </a:solidFill>
                <a:effectLst/>
                <a:latin typeface="Calibri" pitchFamily="34" charset="0"/>
                <a:ea typeface="Calibri" pitchFamily="34" charset="0"/>
                <a:cs typeface="B Zar" pitchFamily="2" charset="-78"/>
              </a:rPr>
              <a:t>برای ضربه­گیر و ارابۀ فرود هواپیما</a:t>
            </a:r>
            <a:endParaRPr kumimoji="0" lang="fa-I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670175"/>
          </a:xfrm>
        </p:spPr>
        <p:txBody>
          <a:bodyPr>
            <a:normAutofit fontScale="90000"/>
          </a:bodyPr>
          <a:lstStyle/>
          <a:p>
            <a:pPr algn="just" rtl="1"/>
            <a:r>
              <a:rPr lang="fa-IR" sz="2700" b="1" u="sng" dirty="0"/>
              <a:t>کاربرد</a:t>
            </a:r>
            <a:r>
              <a:rPr lang="en-US" sz="2700" dirty="0"/>
              <a:t/>
            </a:r>
            <a:br>
              <a:rPr lang="en-US" sz="2700" dirty="0"/>
            </a:br>
            <a:r>
              <a:rPr lang="fa-IR" sz="2700" b="1" dirty="0"/>
              <a:t>1-1-</a:t>
            </a:r>
            <a:r>
              <a:rPr lang="fa-IR" sz="2700" dirty="0"/>
              <a:t> این استاندارد،جزئیات انجام آزمایش­های برخورد در زمان فرود مجموعۀ ارابۀ فرود به همراه ضربه­گیر آن و همچنین تجهیزات پیشنهادی </a:t>
            </a:r>
            <a:r>
              <a:rPr lang="fa-IR" sz="2700" dirty="0" smtClean="0"/>
              <a:t>اندازه­گیری</a:t>
            </a:r>
            <a:r>
              <a:rPr lang="en-US" sz="2700" dirty="0" smtClean="0"/>
              <a:t> </a:t>
            </a:r>
            <a:r>
              <a:rPr lang="fa-IR" sz="2700" dirty="0" smtClean="0"/>
              <a:t>حین </a:t>
            </a:r>
            <a:r>
              <a:rPr lang="fa-IR" sz="2700" dirty="0"/>
              <a:t>آزمایش و داده­های مورد نیاز به جهت درج درگزارش نهایی راارائه می­دهد. هدف، استانداردسازی فرآینــدهای آزمایش برخورد روی ضربه­گیرهای ارابۀفرود و ارائۀ داده­های کافی برای ارزیابی طــراحی تجهیزات مجموعۀ ارابۀ فرود بر اساس استانداردهای</a:t>
            </a:r>
            <a:r>
              <a:rPr lang="en-US" sz="2700" dirty="0"/>
              <a:t>MIL-L-8552</a:t>
            </a:r>
            <a:r>
              <a:rPr lang="fa-IR" sz="2700" dirty="0"/>
              <a:t> و </a:t>
            </a:r>
            <a:r>
              <a:rPr lang="en-US" sz="2700" dirty="0"/>
              <a:t>MIL-S-8959</a:t>
            </a:r>
            <a:r>
              <a:rPr lang="fa-IR" sz="2700" dirty="0"/>
              <a:t>می­باشد</a:t>
            </a:r>
            <a:r>
              <a:rPr lang="fa-IR" dirty="0"/>
              <a:t>.</a:t>
            </a:r>
            <a:r>
              <a:rPr lang="en-US" dirty="0"/>
              <a:t/>
            </a:r>
            <a:br>
              <a:rPr lang="en-US" dirty="0"/>
            </a:b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470025"/>
          </a:xfrm>
        </p:spPr>
        <p:txBody>
          <a:bodyPr>
            <a:normAutofit fontScale="90000"/>
          </a:bodyPr>
          <a:lstStyle/>
          <a:p>
            <a:pPr rtl="1"/>
            <a:r>
              <a:rPr lang="fa-IR" dirty="0"/>
              <a:t>روش آزمایش­ها</a:t>
            </a:r>
            <a:r>
              <a:rPr lang="en-US" dirty="0"/>
              <a:t/>
            </a:r>
            <a:br>
              <a:rPr lang="en-US" dirty="0"/>
            </a:br>
            <a:r>
              <a:rPr lang="fa-IR" sz="2700" dirty="0"/>
              <a:t>به منظور انجام آزمایش می­بایست مجموعۀ ارابۀ فرود بصورت سقوط آزاد رها شود. برای این آزمایش چرخ­ها باید در جهت عکس چرخش کنند تا اثر نیروی پسآی آنها شبیه­سازی شود. استفاده از روش­های دیگر آزمایش ضربه (تیر دوار، سکوی شیب­دار، و غیره) باید توسط کارفرما تأئید شود.</a:t>
            </a:r>
            <a:r>
              <a:rPr lang="en-US" sz="2700" dirty="0"/>
              <a:t/>
            </a:r>
            <a:br>
              <a:rPr lang="en-US" sz="2700" dirty="0"/>
            </a:br>
            <a:endParaRPr lang="en-US" sz="2700" dirty="0"/>
          </a:p>
        </p:txBody>
      </p:sp>
      <p:sp>
        <p:nvSpPr>
          <p:cNvPr id="5" name="Title 1"/>
          <p:cNvSpPr txBox="1">
            <a:spLocks/>
          </p:cNvSpPr>
          <p:nvPr/>
        </p:nvSpPr>
        <p:spPr>
          <a:xfrm>
            <a:off x="609600" y="2514600"/>
            <a:ext cx="7772400" cy="3657600"/>
          </a:xfrm>
          <a:prstGeom prst="rect">
            <a:avLst/>
          </a:prstGeom>
        </p:spPr>
        <p:txBody>
          <a:bodyPr vert="horz" lIns="91440" tIns="45720" rIns="91440" bIns="45720" rtlCol="0" anchor="ctr">
            <a:normAutofit fontScale="25000" lnSpcReduction="20000"/>
          </a:bodyPr>
          <a:lstStyle/>
          <a:p>
            <a:pPr marL="0" marR="0" lvl="0" indent="0" algn="just" defTabSz="914400" rtl="1" eaLnBrk="1" fontAlgn="auto" latinLnBrk="0" hangingPunct="1">
              <a:lnSpc>
                <a:spcPct val="100000"/>
              </a:lnSpc>
              <a:spcBef>
                <a:spcPct val="0"/>
              </a:spcBef>
              <a:spcAft>
                <a:spcPts val="0"/>
              </a:spcAft>
              <a:buClrTx/>
              <a:buSzTx/>
              <a:buFontTx/>
              <a:buNone/>
              <a:tabLst/>
              <a:defRPr/>
            </a:pPr>
            <a:r>
              <a:rPr kumimoji="0" lang="fa-IR" sz="11200" b="1" i="0" u="none" strike="noStrike" kern="1200" cap="none" spc="0" normalizeH="0" baseline="0" noProof="0" dirty="0" smtClean="0">
                <a:ln>
                  <a:noFill/>
                </a:ln>
                <a:solidFill>
                  <a:schemeClr val="tx1"/>
                </a:solidFill>
                <a:effectLst/>
                <a:uLnTx/>
                <a:uFillTx/>
                <a:latin typeface="+mj-lt"/>
                <a:ea typeface="+mj-ea"/>
                <a:cs typeface="+mj-cs"/>
              </a:rPr>
              <a:t>آزمایش­های مورد نیاز</a:t>
            </a:r>
            <a:endParaRPr kumimoji="0" lang="en-US" sz="11200" b="1" i="0" u="none" strike="noStrike" kern="1200" cap="none" spc="0" normalizeH="0" baseline="0" noProof="0" dirty="0" smtClean="0">
              <a:ln>
                <a:noFill/>
              </a:ln>
              <a:solidFill>
                <a:schemeClr val="tx1"/>
              </a:solidFill>
              <a:effectLst/>
              <a:uLnTx/>
              <a:uFillTx/>
              <a:latin typeface="+mj-lt"/>
              <a:ea typeface="+mj-ea"/>
              <a:cs typeface="+mj-cs"/>
            </a:endParaRPr>
          </a:p>
          <a:p>
            <a:pPr marL="0" marR="0" lvl="0" indent="0" algn="just" defTabSz="914400" rtl="1" eaLnBrk="1" fontAlgn="auto" latinLnBrk="0" hangingPunct="1">
              <a:lnSpc>
                <a:spcPct val="100000"/>
              </a:lnSpc>
              <a:spcBef>
                <a:spcPct val="0"/>
              </a:spcBef>
              <a:spcAft>
                <a:spcPts val="0"/>
              </a:spcAft>
              <a:buClrTx/>
              <a:buSzTx/>
              <a:buFontTx/>
              <a:buNone/>
              <a:tabLst/>
              <a:defRPr/>
            </a:pPr>
            <a:r>
              <a:rPr kumimoji="0" lang="en-US" sz="8000" b="0" i="0" u="none" strike="noStrike" kern="1200" cap="none" spc="0" normalizeH="0" baseline="0" noProof="0" dirty="0" smtClean="0">
                <a:ln>
                  <a:noFill/>
                </a:ln>
                <a:solidFill>
                  <a:schemeClr val="tx1"/>
                </a:solidFill>
                <a:effectLst/>
                <a:uLnTx/>
                <a:uFillTx/>
                <a:latin typeface="+mj-lt"/>
                <a:ea typeface="+mj-ea"/>
              </a:rPr>
              <a:t/>
            </a:r>
            <a:br>
              <a:rPr kumimoji="0" lang="en-US" sz="8000" b="0" i="0" u="none" strike="noStrike" kern="1200" cap="none" spc="0" normalizeH="0" baseline="0" noProof="0" dirty="0" smtClean="0">
                <a:ln>
                  <a:noFill/>
                </a:ln>
                <a:solidFill>
                  <a:schemeClr val="tx1"/>
                </a:solidFill>
                <a:effectLst/>
                <a:uLnTx/>
                <a:uFillTx/>
                <a:latin typeface="+mj-lt"/>
                <a:ea typeface="+mj-ea"/>
              </a:rPr>
            </a:br>
            <a:r>
              <a:rPr kumimoji="0" lang="fa-IR" sz="8000" b="0" i="0" u="none" strike="noStrike" kern="1200" cap="none" spc="0" normalizeH="0" baseline="0" noProof="0" dirty="0" smtClean="0">
                <a:ln>
                  <a:noFill/>
                </a:ln>
                <a:solidFill>
                  <a:schemeClr val="tx1"/>
                </a:solidFill>
                <a:effectLst/>
                <a:uLnTx/>
                <a:uFillTx/>
                <a:latin typeface="+mj-lt"/>
                <a:ea typeface="+mj-ea"/>
              </a:rPr>
              <a:t>آزمایش­های زیر باید همگی بر روی یک مجموعۀ کامل ارابۀ فرود یکسان، شامل ضربه­گیر، چرخ­ها، تایرها، ترمزها (یا شبیه­سازی همزمان اینرسیانتقالی و اینرسی دورانی ترمزها) و اجزای سازه­ای دیگر به همان صورتی که در هواپیما استفاده می­شوند، انجام شوند. پس از اینکه آزمایش شروع شد، هیچیک از قطعات ضربه­گیر به استثنای واشر و نشت­بند نباید تعویض شوند. خرابی واشرها و نشت­بندها نباید باعث اجرای مجدد آزمایش شود.اگر چه برای اطمینان از اینکه خرابی واشر و نشت­بندها تکرار نشود و هیچگونه نقص ذاتی در طراحی وجود نداشته باشد، چنین خرابی­هایی باید مورد بررسی قرار گیرد.</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
            </a:r>
            <a:br>
              <a:rPr kumimoji="0" lang="en-US" sz="4400" b="0" i="0" u="none" strike="noStrike" kern="1200" cap="none" spc="0" normalizeH="0" baseline="0" noProof="0" dirty="0" smtClean="0">
                <a:ln>
                  <a:noFill/>
                </a:ln>
                <a:solidFill>
                  <a:schemeClr val="tx1"/>
                </a:solidFill>
                <a:effectLst/>
                <a:uLnTx/>
                <a:uFillTx/>
                <a:latin typeface="+mj-lt"/>
                <a:ea typeface="+mj-ea"/>
                <a:cs typeface="+mj-cs"/>
              </a:rPr>
            </a:b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56205" y="457200"/>
            <a:ext cx="8787795" cy="5412108"/>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2"/>
          <a:srcRect/>
          <a:stretch>
            <a:fillRect/>
          </a:stretch>
        </p:blipFill>
        <p:spPr bwMode="auto">
          <a:xfrm>
            <a:off x="533400" y="914400"/>
            <a:ext cx="8014764" cy="4067969"/>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2"/>
          <a:srcRect/>
          <a:stretch>
            <a:fillRect/>
          </a:stretch>
        </p:blipFill>
        <p:spPr bwMode="auto">
          <a:xfrm>
            <a:off x="685800" y="381000"/>
            <a:ext cx="7436223" cy="561848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r>
              <a:rPr lang="fa-IR" dirty="0"/>
              <a:t>سرعت حدی </a:t>
            </a:r>
            <a:r>
              <a:rPr lang="en-US" dirty="0"/>
              <a:t>(V</a:t>
            </a:r>
            <a:r>
              <a:rPr lang="en-US" baseline="-25000" dirty="0"/>
              <a:t>L</a:t>
            </a:r>
            <a:r>
              <a:rPr lang="en-US" dirty="0"/>
              <a:t>)</a:t>
            </a:r>
          </a:p>
          <a:p>
            <a:pPr algn="just" rtl="1"/>
            <a:r>
              <a:rPr lang="fa-IR" dirty="0"/>
              <a:t>حداکثر سرعت قابل دسترس برای </a:t>
            </a:r>
            <a:r>
              <a:rPr lang="fa-IR" dirty="0" smtClean="0"/>
              <a:t>پیکربندی</a:t>
            </a:r>
            <a:r>
              <a:rPr lang="en-US" dirty="0" smtClean="0"/>
              <a:t> </a:t>
            </a:r>
            <a:r>
              <a:rPr lang="fa-IR" dirty="0" smtClean="0"/>
              <a:t>پایه­ای </a:t>
            </a:r>
            <a:r>
              <a:rPr lang="fa-IR" dirty="0"/>
              <a:t>و پیکربندی با بیشترین پسآ،که مقدار آن متناسب است با نوع عملیات هواپیما و موارد ذیل در آن مؤثر است: </a:t>
            </a:r>
            <a:endParaRPr lang="en-US" dirty="0"/>
          </a:p>
          <a:p>
            <a:pPr algn="just" rtl="1"/>
            <a:r>
              <a:rPr lang="fa-IR" dirty="0"/>
              <a:t>شیرجه در زاویه­های شیب­دار تند و کم­عمق، مقدار </a:t>
            </a:r>
            <a:r>
              <a:rPr lang="fa-IR" dirty="0" smtClean="0"/>
              <a:t>نیروی</a:t>
            </a:r>
            <a:r>
              <a:rPr lang="en-US" dirty="0" smtClean="0"/>
              <a:t> </a:t>
            </a:r>
            <a:r>
              <a:rPr lang="fa-IR" dirty="0" smtClean="0"/>
              <a:t>پیشرانش</a:t>
            </a:r>
            <a:r>
              <a:rPr lang="fa-IR" dirty="0"/>
              <a:t>، بکارگیری و عدم بکارگیری </a:t>
            </a:r>
            <a:r>
              <a:rPr lang="fa-IR" dirty="0" smtClean="0"/>
              <a:t>ترمزهای</a:t>
            </a:r>
            <a:r>
              <a:rPr lang="en-US" dirty="0" smtClean="0"/>
              <a:t> </a:t>
            </a:r>
            <a:r>
              <a:rPr lang="fa-IR" dirty="0" smtClean="0"/>
              <a:t>هوایی</a:t>
            </a:r>
            <a:r>
              <a:rPr lang="fa-IR" dirty="0"/>
              <a:t>، و آشفتگی­های </a:t>
            </a:r>
            <a:r>
              <a:rPr lang="fa-IR" dirty="0" smtClean="0"/>
              <a:t>غیرعمدی</a:t>
            </a:r>
            <a:r>
              <a:rPr lang="en-US" dirty="0" smtClean="0"/>
              <a:t> </a:t>
            </a:r>
            <a:r>
              <a:rPr lang="fa-IR" dirty="0" smtClean="0"/>
              <a:t>در </a:t>
            </a:r>
            <a:r>
              <a:rPr lang="fa-IR" dirty="0"/>
              <a:t>حین پرواز ناشی از تندبادها.</a:t>
            </a:r>
            <a:endParaRPr lang="en-US" dirty="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4525963"/>
          </a:xfrm>
        </p:spPr>
        <p:txBody>
          <a:bodyPr>
            <a:normAutofit fontScale="62500" lnSpcReduction="20000"/>
          </a:bodyPr>
          <a:lstStyle/>
          <a:p>
            <a:pPr algn="just" rtl="1"/>
            <a:r>
              <a:rPr lang="fa-IR" b="1" dirty="0"/>
              <a:t>سرعت واماندگی</a:t>
            </a:r>
            <a:r>
              <a:rPr lang="en-US" b="1" dirty="0"/>
              <a:t>(V</a:t>
            </a:r>
            <a:r>
              <a:rPr lang="en-US" b="1" baseline="-25000" dirty="0"/>
              <a:t>S</a:t>
            </a:r>
            <a:r>
              <a:rPr lang="en-US" b="1" dirty="0" smtClean="0"/>
              <a:t>)</a:t>
            </a:r>
          </a:p>
          <a:p>
            <a:pPr algn="just" rtl="1"/>
            <a:endParaRPr lang="en-US" b="1" dirty="0"/>
          </a:p>
          <a:p>
            <a:pPr algn="just" rtl="1">
              <a:buNone/>
            </a:pPr>
            <a:r>
              <a:rPr lang="fa-IR" dirty="0"/>
              <a:t>عبارتست ازحداقل سرعت </a:t>
            </a:r>
            <a:r>
              <a:rPr lang="fa-IR" dirty="0" smtClean="0"/>
              <a:t>برای</a:t>
            </a:r>
            <a:r>
              <a:rPr lang="en-US" dirty="0" smtClean="0"/>
              <a:t> </a:t>
            </a:r>
            <a:r>
              <a:rPr lang="fa-IR" dirty="0" smtClean="0"/>
              <a:t>پرواز </a:t>
            </a:r>
            <a:r>
              <a:rPr lang="fa-IR" dirty="0"/>
              <a:t>تراز و یکنواخت در ارتفاع سطح دریا در </a:t>
            </a:r>
            <a:r>
              <a:rPr lang="fa-IR" dirty="0" smtClean="0"/>
              <a:t>پیکربندی</a:t>
            </a:r>
            <a:r>
              <a:rPr lang="en-US" dirty="0" smtClean="0"/>
              <a:t> </a:t>
            </a:r>
            <a:r>
              <a:rPr lang="fa-IR" dirty="0" smtClean="0"/>
              <a:t>پایه­ای </a:t>
            </a:r>
            <a:r>
              <a:rPr lang="fa-IR" dirty="0"/>
              <a:t>با </a:t>
            </a:r>
            <a:r>
              <a:rPr lang="fa-IR" dirty="0" smtClean="0"/>
              <a:t>نیروی</a:t>
            </a:r>
            <a:r>
              <a:rPr lang="en-US" dirty="0" smtClean="0"/>
              <a:t> </a:t>
            </a:r>
            <a:r>
              <a:rPr lang="fa-IR" dirty="0" smtClean="0"/>
              <a:t>پیشرانش </a:t>
            </a:r>
            <a:r>
              <a:rPr lang="fa-IR" dirty="0"/>
              <a:t>صفر</a:t>
            </a:r>
            <a:r>
              <a:rPr lang="fa-IR" dirty="0" smtClean="0"/>
              <a:t>.</a:t>
            </a:r>
            <a:endParaRPr lang="en-US" dirty="0" smtClean="0"/>
          </a:p>
          <a:p>
            <a:pPr algn="just" rtl="1">
              <a:buNone/>
            </a:pPr>
            <a:endParaRPr lang="en-US" dirty="0"/>
          </a:p>
          <a:p>
            <a:pPr algn="just" rtl="1"/>
            <a:r>
              <a:rPr lang="fa-IR" b="1" dirty="0" smtClean="0"/>
              <a:t>سرعت </a:t>
            </a:r>
            <a:r>
              <a:rPr lang="fa-IR" b="1" dirty="0"/>
              <a:t>واماندگی با نیروی پیشرانش </a:t>
            </a:r>
            <a:r>
              <a:rPr lang="en-US" b="1" dirty="0"/>
              <a:t>(V</a:t>
            </a:r>
            <a:r>
              <a:rPr lang="en-US" b="1" baseline="-25000" dirty="0"/>
              <a:t>SPA</a:t>
            </a:r>
            <a:r>
              <a:rPr lang="en-US" b="1" dirty="0" smtClean="0"/>
              <a:t>)</a:t>
            </a:r>
          </a:p>
          <a:p>
            <a:pPr algn="just" rtl="1"/>
            <a:endParaRPr lang="en-US" b="1" dirty="0"/>
          </a:p>
          <a:p>
            <a:pPr algn="just" rtl="1"/>
            <a:r>
              <a:rPr lang="fa-IR" dirty="0"/>
              <a:t>عبارتست ازحداقل سرعت </a:t>
            </a:r>
            <a:r>
              <a:rPr lang="fa-IR" dirty="0" smtClean="0"/>
              <a:t>برای</a:t>
            </a:r>
            <a:r>
              <a:rPr lang="en-US" dirty="0" smtClean="0"/>
              <a:t> </a:t>
            </a:r>
            <a:r>
              <a:rPr lang="fa-IR" dirty="0" smtClean="0"/>
              <a:t>پرواز </a:t>
            </a:r>
            <a:r>
              <a:rPr lang="fa-IR" dirty="0"/>
              <a:t>تراز و یکنواخت در ارتفاع سطح دریا در پیکربندی فرود با </a:t>
            </a:r>
            <a:r>
              <a:rPr lang="fa-IR" dirty="0" smtClean="0"/>
              <a:t>نیروی</a:t>
            </a:r>
            <a:r>
              <a:rPr lang="en-US" dirty="0" smtClean="0"/>
              <a:t> </a:t>
            </a:r>
            <a:r>
              <a:rPr lang="fa-IR" dirty="0" smtClean="0"/>
              <a:t>پیشرانش </a:t>
            </a:r>
            <a:r>
              <a:rPr lang="fa-IR" dirty="0"/>
              <a:t>مورد نیاز برای فراهم کردن ویژگی­های </a:t>
            </a:r>
            <a:r>
              <a:rPr lang="fa-IR" dirty="0" smtClean="0"/>
              <a:t>کافی</a:t>
            </a:r>
            <a:r>
              <a:rPr lang="en-US" dirty="0" smtClean="0"/>
              <a:t> </a:t>
            </a:r>
            <a:r>
              <a:rPr lang="fa-IR" dirty="0" smtClean="0"/>
              <a:t>پرواز </a:t>
            </a:r>
            <a:r>
              <a:rPr lang="fa-IR" dirty="0"/>
              <a:t>بدون نوسان</a:t>
            </a:r>
            <a:r>
              <a:rPr lang="fa-IR" dirty="0" smtClean="0"/>
              <a:t>.</a:t>
            </a:r>
            <a:endParaRPr lang="en-US" dirty="0" smtClean="0"/>
          </a:p>
          <a:p>
            <a:pPr algn="just" rtl="1"/>
            <a:endParaRPr lang="en-US" dirty="0"/>
          </a:p>
          <a:p>
            <a:pPr algn="just" rtl="1"/>
            <a:r>
              <a:rPr lang="fa-IR" b="1" dirty="0" smtClean="0"/>
              <a:t>سرعت </a:t>
            </a:r>
            <a:r>
              <a:rPr lang="fa-IR" b="1" dirty="0"/>
              <a:t>واماندگی </a:t>
            </a:r>
            <a:r>
              <a:rPr lang="en-US" b="1" dirty="0"/>
              <a:t>(V</a:t>
            </a:r>
            <a:r>
              <a:rPr lang="en-US" b="1" baseline="-25000" dirty="0"/>
              <a:t>SL</a:t>
            </a:r>
            <a:r>
              <a:rPr lang="en-US" b="1" dirty="0" smtClean="0"/>
              <a:t>)</a:t>
            </a:r>
          </a:p>
          <a:p>
            <a:pPr algn="just" rtl="1"/>
            <a:endParaRPr lang="en-US" b="1" dirty="0"/>
          </a:p>
          <a:p>
            <a:pPr algn="just" rtl="1"/>
            <a:r>
              <a:rPr lang="fa-IR" dirty="0"/>
              <a:t>عبارتست ازحداقل سرعت </a:t>
            </a:r>
            <a:r>
              <a:rPr lang="fa-IR" dirty="0" smtClean="0"/>
              <a:t>برای</a:t>
            </a:r>
            <a:r>
              <a:rPr lang="en-US" dirty="0" smtClean="0"/>
              <a:t> </a:t>
            </a:r>
            <a:r>
              <a:rPr lang="fa-IR" dirty="0" smtClean="0"/>
              <a:t>پرواز </a:t>
            </a:r>
            <a:r>
              <a:rPr lang="fa-IR" dirty="0"/>
              <a:t>تراز و یکنواخت در </a:t>
            </a:r>
            <a:r>
              <a:rPr lang="fa-IR" dirty="0" smtClean="0"/>
              <a:t>پیکربندی</a:t>
            </a:r>
            <a:r>
              <a:rPr lang="en-US" dirty="0" smtClean="0"/>
              <a:t> </a:t>
            </a:r>
            <a:r>
              <a:rPr lang="fa-IR" dirty="0" smtClean="0"/>
              <a:t>تقرب </a:t>
            </a:r>
            <a:r>
              <a:rPr lang="fa-IR" dirty="0"/>
              <a:t>برای فرود با نیروی پیشرانش صفر.</a:t>
            </a:r>
            <a:endParaRPr lang="en-US" dirty="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4525963"/>
          </a:xfrm>
        </p:spPr>
        <p:txBody>
          <a:bodyPr/>
          <a:lstStyle/>
          <a:p>
            <a:pPr algn="just" rtl="1"/>
            <a:r>
              <a:rPr lang="fa-IR" b="1" dirty="0"/>
              <a:t>راه­اندازی ستون </a:t>
            </a:r>
            <a:r>
              <a:rPr lang="fa-IR" b="1" dirty="0" smtClean="0"/>
              <a:t>ارابۀ فرود</a:t>
            </a:r>
            <a:endParaRPr lang="en-US" b="1" dirty="0"/>
          </a:p>
          <a:p>
            <a:pPr algn="just" rtl="1"/>
            <a:r>
              <a:rPr lang="fa-IR" dirty="0"/>
              <a:t>اگر ضربه­گیردر حالت عادی به صورتی قرار گرفته باشد که انتهای پایینی ستون ضربه­گیر روی خطی </a:t>
            </a:r>
            <a:r>
              <a:rPr lang="fa-IR" dirty="0" smtClean="0"/>
              <a:t>که</a:t>
            </a:r>
            <a:r>
              <a:rPr lang="en-US" dirty="0" smtClean="0"/>
              <a:t> </a:t>
            </a:r>
            <a:r>
              <a:rPr lang="fa-IR" dirty="0" smtClean="0"/>
              <a:t>ده </a:t>
            </a:r>
            <a:r>
              <a:rPr lang="fa-IR" dirty="0"/>
              <a:t>درجه بالاتر نسبت به افق است باشد، یا در وضعیتی غیر از وضعیت بیشترین طول خود قرار گرفته باشد،آنگاه ضربات 1، 2 و 3 از آزمایش­های فرود مختلف در </a:t>
            </a:r>
            <a:r>
              <a:rPr lang="fa-IR" dirty="0" smtClean="0"/>
              <a:t>جدول</a:t>
            </a:r>
            <a:r>
              <a:rPr lang="en-US" dirty="0" smtClean="0"/>
              <a:t> </a:t>
            </a:r>
            <a:r>
              <a:rPr lang="fa-IR" dirty="0" smtClean="0"/>
              <a:t>زیر </a:t>
            </a:r>
            <a:r>
              <a:rPr lang="fa-IR" dirty="0"/>
              <a:t>باید به روش زیر انجام پذیرد:</a:t>
            </a:r>
            <a:endParaRPr lang="en-US" dirty="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242888" y="857250"/>
            <a:ext cx="8658225" cy="51435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Grp="1" noChangeAspect="1" noChangeArrowheads="1"/>
          </p:cNvPicPr>
          <p:nvPr>
            <p:ph idx="1"/>
          </p:nvPr>
        </p:nvPicPr>
        <p:blipFill>
          <a:blip r:embed="rId2"/>
          <a:srcRect/>
          <a:stretch>
            <a:fillRect/>
          </a:stretch>
        </p:blipFill>
        <p:spPr bwMode="auto">
          <a:xfrm>
            <a:off x="381000" y="381000"/>
            <a:ext cx="8455650" cy="57150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Grp="1" noChangeAspect="1" noChangeArrowheads="1"/>
          </p:cNvPicPr>
          <p:nvPr>
            <p:ph idx="1"/>
          </p:nvPr>
        </p:nvPicPr>
        <p:blipFill>
          <a:blip r:embed="rId2"/>
          <a:srcRect/>
          <a:stretch>
            <a:fillRect/>
          </a:stretch>
        </p:blipFill>
        <p:spPr bwMode="auto">
          <a:xfrm>
            <a:off x="152400" y="381000"/>
            <a:ext cx="8755379" cy="61722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a:srcRect/>
          <a:stretch>
            <a:fillRect/>
          </a:stretch>
        </p:blipFill>
        <p:spPr bwMode="auto">
          <a:xfrm>
            <a:off x="0" y="228600"/>
            <a:ext cx="9174270" cy="58674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fa-IR" dirty="0"/>
              <a:t>پس از تکمیل موفقیت­آمیز آزمایش­های مختلف در </a:t>
            </a:r>
            <a:r>
              <a:rPr lang="fa-IR" dirty="0" smtClean="0"/>
              <a:t>جداول قبل، </a:t>
            </a:r>
            <a:r>
              <a:rPr lang="fa-IR" dirty="0"/>
              <a:t>می­بایستآزمایش­های </a:t>
            </a:r>
            <a:r>
              <a:rPr lang="fa-IR" dirty="0" smtClean="0"/>
              <a:t>زیر با </a:t>
            </a:r>
            <a:r>
              <a:rPr lang="fa-IR" dirty="0"/>
              <a:t>همان مجموعۀ ارابۀ فرود، انجام پذیرد. به مجرد تکمیل شدن این آزمایش­ها، نباید هیچگونه شواهدی مبنی بر اختلال عملیاتی وجود داشته باشد.</a:t>
            </a:r>
            <a:endParaRPr lang="en-US" dirty="0"/>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a:srcRect/>
          <a:stretch>
            <a:fillRect/>
          </a:stretch>
        </p:blipFill>
        <p:spPr bwMode="auto">
          <a:xfrm>
            <a:off x="838200" y="126390"/>
            <a:ext cx="8000999" cy="673161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Grp="1" noChangeAspect="1" noChangeArrowheads="1"/>
          </p:cNvPicPr>
          <p:nvPr>
            <p:ph idx="1"/>
          </p:nvPr>
        </p:nvPicPr>
        <p:blipFill>
          <a:blip r:embed="rId2"/>
          <a:srcRect/>
          <a:stretch>
            <a:fillRect/>
          </a:stretch>
        </p:blipFill>
        <p:spPr bwMode="auto">
          <a:xfrm>
            <a:off x="609600" y="0"/>
            <a:ext cx="8243724" cy="6558244"/>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a:srcRect/>
          <a:stretch>
            <a:fillRect/>
          </a:stretch>
        </p:blipFill>
        <p:spPr bwMode="auto">
          <a:xfrm>
            <a:off x="1600200" y="64745"/>
            <a:ext cx="6705600" cy="6793256"/>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آزمایش ارزیابی عملکرد</a:t>
            </a:r>
            <a:r>
              <a:rPr lang="en-US" dirty="0"/>
              <a:t/>
            </a:r>
            <a:br>
              <a:rPr lang="en-US" dirty="0"/>
            </a:br>
            <a:endParaRPr lang="en-US" dirty="0"/>
          </a:p>
        </p:txBody>
      </p:sp>
      <p:sp>
        <p:nvSpPr>
          <p:cNvPr id="3" name="Content Placeholder 2"/>
          <p:cNvSpPr>
            <a:spLocks noGrp="1"/>
          </p:cNvSpPr>
          <p:nvPr>
            <p:ph idx="1"/>
          </p:nvPr>
        </p:nvSpPr>
        <p:spPr/>
        <p:txBody>
          <a:bodyPr/>
          <a:lstStyle/>
          <a:p>
            <a:pPr algn="just" rtl="1"/>
            <a:r>
              <a:rPr lang="fa-IR" dirty="0"/>
              <a:t>برای آزمایش ارزیابی عملکرد، فشار هوای لاستیک </a:t>
            </a:r>
            <a:r>
              <a:rPr lang="fa-IR" dirty="0" smtClean="0"/>
              <a:t>باید معادل با صد </a:t>
            </a:r>
            <a:r>
              <a:rPr lang="fa-IR" dirty="0"/>
              <a:t>در صد مقدار توصیه شده برای کاربرد در حداکثر وزن ناخالص طراحی باشد. فشار کارکرد ستــون ارابۀفــــرود باید به صورت افزایش 50درصدی یا کمتر از فشار مجاز، زیاد شود تا به فشار حداکثر </a:t>
            </a:r>
            <a:r>
              <a:rPr lang="en-US" dirty="0"/>
              <a:t>psi</a:t>
            </a:r>
            <a:r>
              <a:rPr lang="fa-IR" dirty="0"/>
              <a:t>2500 یا عکس­العمل عمودی طراحی شده برسد. اگر در بخش سوم از</a:t>
            </a:r>
            <a:r>
              <a:rPr lang="en-US" dirty="0"/>
              <a:t>MIL-L-8552</a:t>
            </a:r>
            <a:r>
              <a:rPr lang="fa-IR" dirty="0"/>
              <a:t>خطایی در میزان فشار کارکرد</a:t>
            </a:r>
            <a:r>
              <a:rPr lang="en-US" dirty="0"/>
              <a:t>psi</a:t>
            </a:r>
            <a:r>
              <a:rPr lang="fa-IR" dirty="0"/>
              <a:t>2500 مجاز تعریف شده باشد،مقداری که در خطا مجاز دانسته شده است، در اینجا نیز صادق است.</a:t>
            </a:r>
            <a:endParaRPr lang="en-US" dirty="0"/>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fa-IR" b="1" dirty="0"/>
              <a:t>آزمایش­های انرژی رزرو</a:t>
            </a:r>
            <a:endParaRPr lang="en-US" b="1" dirty="0"/>
          </a:p>
          <a:p>
            <a:pPr algn="just" rtl="1"/>
            <a:r>
              <a:rPr lang="fa-IR" dirty="0"/>
              <a:t>پس از تکمیل شدن آزمایش­های ذکر شده </a:t>
            </a:r>
            <a:r>
              <a:rPr lang="fa-IR" dirty="0" smtClean="0"/>
              <a:t>قبل، </a:t>
            </a:r>
            <a:r>
              <a:rPr lang="fa-IR" dirty="0"/>
              <a:t>آزمایش­های ذکر شده در </a:t>
            </a:r>
            <a:r>
              <a:rPr lang="fa-IR" dirty="0" smtClean="0"/>
              <a:t>جدول زیر </a:t>
            </a:r>
            <a:r>
              <a:rPr lang="fa-IR" dirty="0"/>
              <a:t>را با همان مجموعۀ ارابۀ فرود انجام دهید.</a:t>
            </a:r>
            <a:endParaRPr lang="en-US" dirty="0"/>
          </a:p>
          <a:p>
            <a:pPr>
              <a:buNone/>
            </a:pPr>
            <a:r>
              <a:rPr lang="en-US" dirty="0" smtClean="0"/>
              <a:t> </a:t>
            </a:r>
            <a:endParaRPr lang="en-US" dirty="0"/>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idx="1"/>
          </p:nvPr>
        </p:nvPicPr>
        <p:blipFill>
          <a:blip r:embed="rId2"/>
          <a:srcRect/>
          <a:stretch>
            <a:fillRect/>
          </a:stretch>
        </p:blipFill>
        <p:spPr bwMode="auto">
          <a:xfrm>
            <a:off x="228600" y="228600"/>
            <a:ext cx="8445924" cy="5287963"/>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66675" y="628650"/>
            <a:ext cx="9010650" cy="560070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2"/>
          <a:srcRect/>
          <a:stretch>
            <a:fillRect/>
          </a:stretch>
        </p:blipFill>
        <p:spPr bwMode="auto">
          <a:xfrm>
            <a:off x="0" y="457200"/>
            <a:ext cx="9209569" cy="4366168"/>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Grp="1" noChangeAspect="1" noChangeArrowheads="1"/>
          </p:cNvPicPr>
          <p:nvPr>
            <p:ph idx="1"/>
          </p:nvPr>
        </p:nvPicPr>
        <p:blipFill>
          <a:blip r:embed="rId2"/>
          <a:srcRect/>
          <a:stretch>
            <a:fillRect/>
          </a:stretch>
        </p:blipFill>
        <p:spPr bwMode="auto">
          <a:xfrm>
            <a:off x="381000" y="609600"/>
            <a:ext cx="8229600" cy="2954215"/>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a:srcRect/>
          <a:stretch>
            <a:fillRect/>
          </a:stretch>
        </p:blipFill>
        <p:spPr bwMode="auto">
          <a:xfrm>
            <a:off x="304800" y="2971801"/>
            <a:ext cx="8467725" cy="1277974"/>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70000" lnSpcReduction="20000"/>
          </a:bodyPr>
          <a:lstStyle/>
          <a:p>
            <a:pPr algn="just" rtl="1"/>
            <a:r>
              <a:rPr lang="fa-IR" b="1" dirty="0"/>
              <a:t>تجهیزات آزمایش</a:t>
            </a:r>
            <a:endParaRPr lang="en-US" b="1" dirty="0"/>
          </a:p>
          <a:p>
            <a:pPr algn="just" rtl="1"/>
            <a:r>
              <a:rPr lang="fa-IR" dirty="0"/>
              <a:t>بجز مواقعی که بطور ویژه به تأیید کارفرما رسیده باشد، آزمایش­ها باید روی یک برج سقوط مستحکم شده، </a:t>
            </a:r>
            <a:r>
              <a:rPr lang="fa-IR" dirty="0" smtClean="0"/>
              <a:t>ثابت و </a:t>
            </a:r>
            <a:r>
              <a:rPr lang="fa-IR" dirty="0"/>
              <a:t>بهم پیوسته که قدرت تحمل </a:t>
            </a:r>
            <a:r>
              <a:rPr lang="fa-IR" dirty="0" smtClean="0"/>
              <a:t>محصول مورد </a:t>
            </a:r>
            <a:r>
              <a:rPr lang="fa-IR" dirty="0"/>
              <a:t>آزمایش را داشته باشد، به انجام برسند. باید یک شبکه فولادی یا سطح مناسب دیگری روی صفحه واکنش یا سطح آزمایش در ناحیۀ تماس، نصب شود که حداقل ضریب اصطکاک معادل55/. بین لاستیک و سطح فرود شبیه­سازی شده، تولید کند. اگر تجزیه وتحلیل نشان دهد که ضریب اصطکاک پایین­تر، بارگذاری بحرانی­تری را ایجاد می­کند، آن ضریب باید مورد استفاده قرار گیرد. مجوز این تغییرات باید از کارفرما اخذ شود. </a:t>
            </a:r>
            <a:r>
              <a:rPr lang="fa-IR" dirty="0" smtClean="0"/>
              <a:t>ضمن </a:t>
            </a:r>
            <a:r>
              <a:rPr lang="fa-IR" dirty="0"/>
              <a:t>اینکه تغییرات ضریب اصطکاک در سراسر برنامه آزمایش نباید بیش از 30 درصد باشد. </a:t>
            </a:r>
            <a:endParaRPr lang="fa-IR" dirty="0" smtClean="0"/>
          </a:p>
          <a:p>
            <a:pPr algn="just" rtl="1"/>
            <a:endParaRPr lang="fa-IR" dirty="0"/>
          </a:p>
          <a:p>
            <a:pPr algn="just" rtl="1"/>
            <a:r>
              <a:rPr lang="fa-IR" dirty="0" smtClean="0"/>
              <a:t>نیروی </a:t>
            </a:r>
            <a:r>
              <a:rPr lang="fa-IR" dirty="0"/>
              <a:t>برآی بال ممکن است با ابزار مکانیکی شبیه­سازی شود یا با روش اضافه کردن جرم جبران شود، </a:t>
            </a:r>
            <a:r>
              <a:rPr lang="fa-IR" dirty="0" smtClean="0"/>
              <a:t>که این </a:t>
            </a:r>
            <a:r>
              <a:rPr lang="fa-IR" dirty="0"/>
              <a:t>مسئله باید به تصویبکارفرما برسد. اگر از ابزار مکانیکی استفاده می­شـود، تجهیزات شبیه­سازی نیروی برآی بال باید قابلیت اعمال یک ثابت میانگین10± درصدی از نیروی بالابر برای مقابله با سرعت </a:t>
            </a:r>
            <a:r>
              <a:rPr lang="en-US" dirty="0" smtClean="0"/>
              <a:t>V</a:t>
            </a:r>
            <a:r>
              <a:rPr lang="fa-IR" dirty="0" smtClean="0"/>
              <a:t> </a:t>
            </a:r>
            <a:r>
              <a:rPr lang="fa-IR" dirty="0"/>
              <a:t>تا 2 فوت بر ثانیه را در سراسر هر آزمایش داشته باشد.</a:t>
            </a:r>
            <a:endParaRPr lang="en-US" dirty="0"/>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791200"/>
          </a:xfrm>
        </p:spPr>
        <p:txBody>
          <a:bodyPr>
            <a:normAutofit fontScale="85000" lnSpcReduction="20000"/>
          </a:bodyPr>
          <a:lstStyle/>
          <a:p>
            <a:pPr algn="just" rtl="1"/>
            <a:r>
              <a:rPr lang="fa-IR" sz="4500" b="1" dirty="0"/>
              <a:t>تجهیزات اندازه­گیری</a:t>
            </a:r>
            <a:endParaRPr lang="en-US" sz="4500" b="1" dirty="0"/>
          </a:p>
          <a:p>
            <a:pPr algn="just" rtl="1"/>
            <a:r>
              <a:rPr lang="fa-IR" dirty="0"/>
              <a:t>برای هر آزمایش ضربۀ مورد نیاز </a:t>
            </a:r>
            <a:r>
              <a:rPr lang="fa-IR" dirty="0" smtClean="0"/>
              <a:t>در </a:t>
            </a:r>
            <a:r>
              <a:rPr lang="fa-IR" dirty="0"/>
              <a:t>این استاندارد،اطلاعات یا داده­های </a:t>
            </a:r>
            <a:r>
              <a:rPr lang="fa-IR" dirty="0" smtClean="0"/>
              <a:t>ذیل رابه </a:t>
            </a:r>
            <a:r>
              <a:rPr lang="fa-IR" dirty="0"/>
              <a:t>عنوان تابعی از زمان، ثبت و ضبط کنید:</a:t>
            </a:r>
            <a:endParaRPr lang="en-US" dirty="0"/>
          </a:p>
          <a:p>
            <a:pPr algn="just" rtl="1"/>
            <a:r>
              <a:rPr lang="fa-IR" dirty="0"/>
              <a:t>الف)جابجایی حمل­کنندۀ جرم هواپیما در راستای عمود بر سطح تماس</a:t>
            </a:r>
            <a:endParaRPr lang="en-US" dirty="0"/>
          </a:p>
          <a:p>
            <a:pPr algn="just" rtl="1"/>
            <a:r>
              <a:rPr lang="fa-IR" dirty="0"/>
              <a:t>ب) عکس­العمل عمودی صفحۀزیرین</a:t>
            </a:r>
            <a:endParaRPr lang="en-US" dirty="0"/>
          </a:p>
          <a:p>
            <a:pPr algn="just" rtl="1"/>
            <a:r>
              <a:rPr lang="fa-IR" dirty="0"/>
              <a:t>ج) عکس­العمل افقی (پسا) در سطح تماس</a:t>
            </a:r>
            <a:endParaRPr lang="en-US" dirty="0"/>
          </a:p>
          <a:p>
            <a:pPr algn="just" rtl="1"/>
            <a:r>
              <a:rPr lang="fa-IR" dirty="0"/>
              <a:t>د) </a:t>
            </a:r>
            <a:r>
              <a:rPr lang="fa-IR" dirty="0" smtClean="0"/>
              <a:t>کورس محوری </a:t>
            </a:r>
            <a:r>
              <a:rPr lang="fa-IR" dirty="0"/>
              <a:t>ضربه­گیر</a:t>
            </a:r>
            <a:endParaRPr lang="en-US" dirty="0"/>
          </a:p>
          <a:p>
            <a:pPr algn="just" rtl="1"/>
            <a:r>
              <a:rPr lang="fa-IR" dirty="0"/>
              <a:t>ه) سرعت دورانی چرخ در لحظۀ رها شدن (شامل تابعی از زمان نمی­باشد)</a:t>
            </a:r>
            <a:endParaRPr lang="en-US" dirty="0"/>
          </a:p>
          <a:p>
            <a:pPr algn="just" rtl="1"/>
            <a:r>
              <a:rPr lang="fa-IR" dirty="0"/>
              <a:t>و) نیروی برآی بال (اگر مکانیکی باشد)</a:t>
            </a:r>
            <a:endParaRPr lang="en-US" dirty="0"/>
          </a:p>
          <a:p>
            <a:pPr algn="just" rtl="1"/>
            <a:r>
              <a:rPr lang="fa-IR" dirty="0"/>
              <a:t>ز) برای ارابه­های فرود چندمحوری، بار عمودی روی هر محور یا صفحه­های زیرین چندگانه</a:t>
            </a:r>
            <a:endParaRPr lang="en-US" dirty="0"/>
          </a:p>
          <a:p>
            <a:pPr algn="just" rtl="1"/>
            <a:r>
              <a:rPr lang="fa-IR" dirty="0"/>
              <a:t>ح) بار جانبی ارابۀ­فرود (زمانیکه لازم باشد)</a:t>
            </a:r>
            <a:endParaRPr lang="en-US" dirty="0"/>
          </a:p>
          <a:p>
            <a:pPr algn="just" rtl="1"/>
            <a:r>
              <a:rPr lang="fa-IR" dirty="0"/>
              <a:t>ط) بار محوری ستون ارابۀفرود</a:t>
            </a:r>
            <a:endParaRPr lang="en-US"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190500" y="1509713"/>
            <a:ext cx="8763000" cy="383857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914400" y="1371600"/>
            <a:ext cx="6909816" cy="2878330"/>
          </a:xfrm>
          <a:prstGeom prst="rect">
            <a:avLst/>
          </a:prstGeom>
        </p:spPr>
      </p:pic>
      <p:sp>
        <p:nvSpPr>
          <p:cNvPr id="5" name="Rectangle 4"/>
          <p:cNvSpPr/>
          <p:nvPr/>
        </p:nvSpPr>
        <p:spPr>
          <a:xfrm>
            <a:off x="2819400" y="762000"/>
            <a:ext cx="3430747" cy="369332"/>
          </a:xfrm>
          <a:prstGeom prst="rect">
            <a:avLst/>
          </a:prstGeom>
        </p:spPr>
        <p:txBody>
          <a:bodyPr wrap="none">
            <a:spAutoFit/>
          </a:bodyPr>
          <a:lstStyle/>
          <a:p>
            <a:r>
              <a:rPr lang="fa-IR" dirty="0"/>
              <a:t>راستایاصلی</a:t>
            </a:r>
            <a:r>
              <a:rPr lang="en-US" baseline="30000" dirty="0"/>
              <a:t>a</a:t>
            </a:r>
            <a:r>
              <a:rPr lang="fa-IR" dirty="0"/>
              <a:t> آزمايش براي آلياژهاي مختلف</a:t>
            </a:r>
            <a:endParaRPr lang="en-US" dirty="0"/>
          </a:p>
        </p:txBody>
      </p:sp>
      <p:sp>
        <p:nvSpPr>
          <p:cNvPr id="5121" name="Rectangle 1"/>
          <p:cNvSpPr>
            <a:spLocks noChangeArrowheads="1"/>
          </p:cNvSpPr>
          <p:nvPr/>
        </p:nvSpPr>
        <p:spPr bwMode="auto">
          <a:xfrm>
            <a:off x="1143000" y="4724400"/>
            <a:ext cx="70866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3538" algn="justLow" defTabSz="914400" rtl="1" eaLnBrk="1" fontAlgn="base" latinLnBrk="0" hangingPunct="1">
              <a:lnSpc>
                <a:spcPct val="100000"/>
              </a:lnSpc>
              <a:spcBef>
                <a:spcPct val="0"/>
              </a:spcBef>
              <a:spcAft>
                <a:spcPct val="0"/>
              </a:spcAft>
              <a:buClrTx/>
              <a:buSzTx/>
              <a:buFontTx/>
              <a:buNone/>
              <a:tabLst/>
            </a:pPr>
            <a:r>
              <a:rPr kumimoji="0" lang="en-US" sz="2000" b="0" i="1"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a</a:t>
            </a:r>
            <a:r>
              <a:rPr kumimoji="0" lang="fa-IR" sz="2000" b="0" i="1" u="none" strike="noStrike" cap="none" normalizeH="0" baseline="0" dirty="0" smtClean="0">
                <a:ln>
                  <a:noFill/>
                </a:ln>
                <a:solidFill>
                  <a:schemeClr val="tx1"/>
                </a:solidFill>
                <a:effectLst/>
                <a:latin typeface="Calibri" pitchFamily="34" charset="0"/>
                <a:ea typeface="Calibri" pitchFamily="34" charset="0"/>
                <a:cs typeface="B Zar" pitchFamily="2" charset="-78"/>
              </a:rPr>
              <a:t>: اگرچه</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B Zar" pitchFamily="2" charset="-78"/>
              </a:rPr>
              <a:t> به جهت تعیين خواص مكانيكي، مي­بايست اين خواص در دو يا سه راستای دانه­بندی تعيين شوند، </a:t>
            </a:r>
          </a:p>
          <a:p>
            <a:pPr marL="0" marR="0" lvl="0" indent="363538" algn="justLow"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dirty="0" smtClean="0">
                <a:ln>
                  <a:noFill/>
                </a:ln>
                <a:solidFill>
                  <a:schemeClr val="tx1"/>
                </a:solidFill>
                <a:effectLst/>
                <a:latin typeface="Calibri" pitchFamily="34" charset="0"/>
                <a:ea typeface="Calibri" pitchFamily="34" charset="0"/>
                <a:cs typeface="B Zar" pitchFamily="2" charset="-78"/>
              </a:rPr>
              <a:t>راستای اوليۀ تست همان راستایی است كه بطور معمول مورد استفاده قرار مي­گيرد.</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63538" algn="justLow" defTabSz="914400" rtl="1" eaLnBrk="0" fontAlgn="base" latinLnBrk="0" hangingPunct="0">
              <a:lnSpc>
                <a:spcPct val="100000"/>
              </a:lnSpc>
              <a:spcBef>
                <a:spcPct val="0"/>
              </a:spcBef>
              <a:spcAft>
                <a:spcPct val="0"/>
              </a:spcAft>
              <a:buClrTx/>
              <a:buSzTx/>
              <a:buFontTx/>
              <a:buNone/>
              <a:tabLst/>
            </a:pPr>
            <a:r>
              <a:rPr kumimoji="0" lang="en-US" sz="2000" b="0" i="0" u="none" strike="noStrike" cap="none" normalizeH="0" baseline="30000" dirty="0" smtClean="0">
                <a:ln>
                  <a:noFill/>
                </a:ln>
                <a:solidFill>
                  <a:schemeClr val="tx1"/>
                </a:solidFill>
                <a:effectLst/>
                <a:latin typeface="Calibri" pitchFamily="34" charset="0"/>
                <a:ea typeface="Calibri" pitchFamily="34" charset="0"/>
                <a:cs typeface="B Zar" pitchFamily="2" charset="-78"/>
              </a:rPr>
              <a:t>b</a:t>
            </a:r>
            <a:r>
              <a:rPr kumimoji="0" lang="fa-IR" sz="2000" b="0" i="0" u="none" strike="noStrike" cap="none" normalizeH="0" baseline="0" dirty="0" smtClean="0">
                <a:ln>
                  <a:noFill/>
                </a:ln>
                <a:solidFill>
                  <a:schemeClr val="tx1"/>
                </a:solidFill>
                <a:effectLst/>
                <a:latin typeface="Calibri" pitchFamily="34" charset="0"/>
                <a:ea typeface="Calibri" pitchFamily="34" charset="0"/>
                <a:cs typeface="B Zar" pitchFamily="2" charset="-78"/>
              </a:rPr>
              <a:t>: به ويژه­گي­هاي مكانيكي قابل كاربرد مراجعه شود.</a:t>
            </a:r>
            <a:endParaRPr kumimoji="0" lang="fa-I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981200" y="381000"/>
            <a:ext cx="4743450" cy="993866"/>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6248400" y="1752600"/>
            <a:ext cx="1581150" cy="80896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5851071" y="2743200"/>
            <a:ext cx="1959429" cy="685800"/>
          </a:xfrm>
          <a:prstGeom prst="rect">
            <a:avLst/>
          </a:prstGeom>
          <a:noFill/>
          <a:ln w="9525">
            <a:noFill/>
            <a:miter lim="800000"/>
            <a:headEnd/>
            <a:tailEnd/>
          </a:ln>
          <a:effectLst/>
        </p:spPr>
      </p:pic>
      <p:sp>
        <p:nvSpPr>
          <p:cNvPr id="4102" name="Rectangle 6"/>
          <p:cNvSpPr>
            <a:spLocks noChangeArrowheads="1"/>
          </p:cNvSpPr>
          <p:nvPr/>
        </p:nvSpPr>
        <p:spPr bwMode="auto">
          <a:xfrm>
            <a:off x="0" y="457200"/>
            <a:ext cx="3017838" cy="9525"/>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Subtitle 2"/>
          <p:cNvSpPr>
            <a:spLocks noGrp="1"/>
          </p:cNvSpPr>
          <p:nvPr>
            <p:ph type="subTitle" idx="1"/>
          </p:nvPr>
        </p:nvSpPr>
        <p:spPr>
          <a:xfrm>
            <a:off x="609600" y="3810000"/>
            <a:ext cx="8001000" cy="2590800"/>
          </a:xfrm>
        </p:spPr>
        <p:txBody>
          <a:bodyPr>
            <a:normAutofit fontScale="70000" lnSpcReduction="20000"/>
          </a:bodyPr>
          <a:lstStyle/>
          <a:p>
            <a:pPr algn="just" rtl="1"/>
            <a:r>
              <a:rPr lang="fa-IR" dirty="0">
                <a:solidFill>
                  <a:schemeClr val="tx1"/>
                </a:solidFill>
              </a:rPr>
              <a:t>اطلاعات انتشارترک خستگي ممکن است از طریق چند نوع نمونۀ آزمایش مکانیک شکست، همانطور که در </a:t>
            </a:r>
            <a:r>
              <a:rPr lang="en-US" dirty="0">
                <a:solidFill>
                  <a:schemeClr val="tx1"/>
                </a:solidFill>
              </a:rPr>
              <a:t>ASTM E647</a:t>
            </a:r>
            <a:r>
              <a:rPr lang="fa-IR" dirty="0">
                <a:solidFill>
                  <a:schemeClr val="tx1"/>
                </a:solidFill>
              </a:rPr>
              <a:t> توصیف شده است،بدست آيد. دو معیار اصلی برای پذیرش اطلاعات بدست آمده وجود دارد. یک معیار این است که یک </a:t>
            </a:r>
            <a:r>
              <a:rPr lang="fa-IR" dirty="0" smtClean="0">
                <a:solidFill>
                  <a:schemeClr val="tx1"/>
                </a:solidFill>
              </a:rPr>
              <a:t>فرمول معتبربرای </a:t>
            </a:r>
            <a:r>
              <a:rPr lang="fa-IR" dirty="0">
                <a:solidFill>
                  <a:schemeClr val="tx1"/>
                </a:solidFill>
              </a:rPr>
              <a:t>تعيين ضريب شدت </a:t>
            </a:r>
            <a:r>
              <a:rPr lang="fa-IR" dirty="0" smtClean="0">
                <a:solidFill>
                  <a:schemeClr val="tx1"/>
                </a:solidFill>
              </a:rPr>
              <a:t>تنش در </a:t>
            </a:r>
            <a:r>
              <a:rPr lang="fa-IR" dirty="0">
                <a:solidFill>
                  <a:schemeClr val="tx1"/>
                </a:solidFill>
              </a:rPr>
              <a:t>نمونه، موجود باشد؛ معیار دیگر این است که تنش­های خالصبدست آمده از طریق روابطاوليۀمقاومت مصالح، کمتر از هشتاد درصد (80%)استحکام </a:t>
            </a:r>
            <a:r>
              <a:rPr lang="fa-IR" dirty="0" smtClean="0">
                <a:solidFill>
                  <a:schemeClr val="tx1"/>
                </a:solidFill>
              </a:rPr>
              <a:t>تسلیم کششي </a:t>
            </a:r>
            <a:r>
              <a:rPr lang="fa-IR" dirty="0">
                <a:solidFill>
                  <a:schemeClr val="tx1"/>
                </a:solidFill>
              </a:rPr>
              <a:t>مواد باشد.</a:t>
            </a:r>
            <a:endParaRPr lang="en-US" dirty="0">
              <a:solidFill>
                <a:schemeClr val="tx1"/>
              </a:solidFill>
            </a:endParaRPr>
          </a:p>
          <a:p>
            <a:r>
              <a:rPr lang="en-US" dirty="0">
                <a:solidFill>
                  <a:schemeClr val="tx1"/>
                </a:solidFill>
              </a:rPr>
              <a:t>Stress intensity factor</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pPr algn="just" rtl="1"/>
            <a:r>
              <a:rPr lang="fa-IR" sz="2200" dirty="0"/>
              <a:t>در آزمایشات، اطلاعات اصلی مانند طول­های ترک، </a:t>
            </a:r>
            <a:r>
              <a:rPr lang="en-US" sz="2200" dirty="0"/>
              <a:t>a</a:t>
            </a:r>
            <a:r>
              <a:rPr lang="fa-IR" sz="2200" dirty="0"/>
              <a:t>، و تعداد سيكل­هاي مرتبط با آنها، </a:t>
            </a:r>
            <a:r>
              <a:rPr lang="en-US" sz="2200" dirty="0"/>
              <a:t>N</a:t>
            </a:r>
            <a:r>
              <a:rPr lang="fa-IR" sz="2200" dirty="0"/>
              <a:t>، بدست مي آیند. مقادیر رشد-ترک بعنوان شیب­ها، یا متوسط شیب­ها در </a:t>
            </a:r>
            <a:r>
              <a:rPr lang="fa-IR" sz="2200" dirty="0" smtClean="0"/>
              <a:t>بخش­هاي مختلف </a:t>
            </a:r>
            <a:r>
              <a:rPr lang="fa-IR" sz="2200" dirty="0"/>
              <a:t>منحني رسم شده از اطلاعات آزمايش، تفسیر می­شوند</a:t>
            </a:r>
            <a:r>
              <a:rPr lang="fa-IR" dirty="0"/>
              <a:t>. </a:t>
            </a:r>
            <a:endParaRPr lang="en-US" dirty="0"/>
          </a:p>
        </p:txBody>
      </p:sp>
      <p:pic>
        <p:nvPicPr>
          <p:cNvPr id="5" name="Picture 4"/>
          <p:cNvPicPr/>
          <p:nvPr/>
        </p:nvPicPr>
        <p:blipFill>
          <a:blip r:embed="rId2"/>
          <a:stretch>
            <a:fillRect/>
          </a:stretch>
        </p:blipFill>
        <p:spPr>
          <a:xfrm>
            <a:off x="1295400" y="2362200"/>
            <a:ext cx="6858000" cy="4267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828800" y="1219200"/>
            <a:ext cx="5905805" cy="4779055"/>
          </a:xfrm>
          <a:prstGeom prst="rect">
            <a:avLst/>
          </a:prstGeom>
        </p:spPr>
      </p:pic>
      <p:sp>
        <p:nvSpPr>
          <p:cNvPr id="5" name="Rectangle 4"/>
          <p:cNvSpPr/>
          <p:nvPr/>
        </p:nvSpPr>
        <p:spPr>
          <a:xfrm>
            <a:off x="3886200" y="838200"/>
            <a:ext cx="1394934" cy="369332"/>
          </a:xfrm>
          <a:prstGeom prst="rect">
            <a:avLst/>
          </a:prstGeom>
        </p:spPr>
        <p:txBody>
          <a:bodyPr wrap="none">
            <a:spAutoFit/>
          </a:bodyPr>
          <a:lstStyle/>
          <a:p>
            <a:r>
              <a:rPr lang="fa-IR" dirty="0"/>
              <a:t>منحني رشد ترك</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772400" cy="1470025"/>
          </a:xfrm>
        </p:spPr>
        <p:txBody>
          <a:bodyPr/>
          <a:lstStyle/>
          <a:p>
            <a:r>
              <a:rPr lang="fa-IR" dirty="0"/>
              <a:t>اتصالات </a:t>
            </a:r>
            <a:r>
              <a:rPr lang="fa-IR" dirty="0" smtClean="0"/>
              <a:t>مکانیکی با </a:t>
            </a:r>
            <a:r>
              <a:rPr lang="fa-IR" dirty="0"/>
              <a:t>پیچ و پرچ</a:t>
            </a:r>
            <a:endParaRPr lang="en-US" dirty="0"/>
          </a:p>
        </p:txBody>
      </p:sp>
      <p:sp>
        <p:nvSpPr>
          <p:cNvPr id="3" name="Subtitle 2"/>
          <p:cNvSpPr>
            <a:spLocks noGrp="1"/>
          </p:cNvSpPr>
          <p:nvPr>
            <p:ph type="subTitle" idx="1"/>
          </p:nvPr>
        </p:nvSpPr>
        <p:spPr>
          <a:xfrm>
            <a:off x="381000" y="2438400"/>
            <a:ext cx="8229600" cy="2819400"/>
          </a:xfrm>
        </p:spPr>
        <p:txBody>
          <a:bodyPr>
            <a:normAutofit/>
          </a:bodyPr>
          <a:lstStyle/>
          <a:p>
            <a:pPr algn="just" rtl="1"/>
            <a:r>
              <a:rPr lang="fa-IR" dirty="0" smtClean="0">
                <a:solidFill>
                  <a:schemeClr val="tx1"/>
                </a:solidFill>
              </a:rPr>
              <a:t>مقاومت­های برشی از طریق آزمایش برش بحرانی در وضعیت برش تکی یا برش مضاعف تعیین خواهند شد. نتایج آزمایش برش مضاعفک ه مطابق باآزمایش شمارۀ</a:t>
            </a:r>
            <a:r>
              <a:rPr lang="fa-IR" u="sng" dirty="0" smtClean="0">
                <a:solidFill>
                  <a:schemeClr val="tx1"/>
                </a:solidFill>
              </a:rPr>
              <a:t>13</a:t>
            </a:r>
            <a:r>
              <a:rPr lang="fa-IR" dirty="0" smtClean="0">
                <a:solidFill>
                  <a:schemeClr val="tx1"/>
                </a:solidFill>
              </a:rPr>
              <a:t>از استاندارد</a:t>
            </a:r>
            <a:r>
              <a:rPr lang="en-US" dirty="0" smtClean="0">
                <a:solidFill>
                  <a:schemeClr val="tx1"/>
                </a:solidFill>
              </a:rPr>
              <a:t>NASM 1312</a:t>
            </a:r>
            <a:r>
              <a:rPr lang="fa-IR" dirty="0" smtClean="0">
                <a:solidFill>
                  <a:schemeClr val="tx1"/>
                </a:solidFill>
              </a:rPr>
              <a:t>، انجام شده، بر نتایج برش تکی ارجحیت دارد.</a:t>
            </a:r>
            <a:endParaRPr lang="en-US" dirty="0">
              <a:solidFill>
                <a:schemeClr val="tx1"/>
              </a:solidFill>
            </a:endParaRP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925</Words>
  <Application>Microsoft Office PowerPoint</Application>
  <PresentationFormat>On-screen Show (4:3)</PresentationFormat>
  <Paragraphs>54</Paragraphs>
  <Slides>33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B Zar</vt:lpstr>
      <vt:lpstr>Calibri</vt:lpstr>
      <vt:lpstr>Times New Roman</vt:lpstr>
      <vt:lpstr>Office Theme</vt:lpstr>
      <vt:lpstr>الزامات مواد وعناصر فلزی برای سازه­های وسایل نقلیۀ هوا فضایی</vt:lpstr>
      <vt:lpstr>PowerPoint Presentation</vt:lpstr>
      <vt:lpstr>PowerPoint Presentation</vt:lpstr>
      <vt:lpstr>PowerPoint Presentation</vt:lpstr>
      <vt:lpstr>PowerPoint Presentation</vt:lpstr>
      <vt:lpstr>PowerPoint Presentation</vt:lpstr>
      <vt:lpstr>در آزمایشات، اطلاعات اصلی مانند طول­های ترک، a، و تعداد سيكل­هاي مرتبط با آنها، N، بدست مي آیند. مقادیر رشد-ترک بعنوان شیب­ها، یا متوسط شیب­ها در بخش­هاي مختلف منحني رسم شده از اطلاعات آزمايش، تفسیر می­شوند. </vt:lpstr>
      <vt:lpstr>PowerPoint Presentation</vt:lpstr>
      <vt:lpstr>اتصالات مکانیکی با پیچ و پرچ</vt:lpstr>
      <vt:lpstr>اتصالات جوش­ذوبی</vt:lpstr>
      <vt:lpstr>PowerPoint Presentation</vt:lpstr>
      <vt:lpstr>کاربرد 1-1- این استاندارد،جزئیات انجام آزمایش­های برخورد در زمان فرود مجموعۀ ارابۀ فرود به همراه ضربه­گیر آن و همچنین تجهیزات پیشنهادی اندازه­گیری حین آزمایش و داده­های مورد نیاز به جهت درج درگزارش نهایی راارائه می­دهد. هدف، استانداردسازی فرآینــدهای آزمایش برخورد روی ضربه­گیرهای ارابۀفرود و ارائۀ داده­های کافی برای ارزیابی طــراحی تجهیزات مجموعۀ ارابۀ فرود بر اساس استانداردهایMIL-L-8552 و MIL-S-8959می­باشد. </vt:lpstr>
      <vt:lpstr>روش آزمایش­ها به منظور انجام آزمایش می­بایست مجموعۀ ارابۀ فرود بصورت سقوط آزاد رها شود. برای این آزمایش چرخ­ها باید در جهت عکس چرخش کنند تا اثر نیروی پسآی آنها شبیه­سازی شود. استفاده از روش­های دیگر آزمایش ضربه (تیر دوار، سکوی شیب­دار، و غیره) باید توسط کارفرما تأئید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آزمایش ارزیابی عملکرد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الزامات مواد وعناصر فلزی برای سازه­های وسایل نقلیۀ هوا فضایی</dc:title>
  <dc:creator>Dear User</dc:creator>
  <cp:lastModifiedBy>Admin</cp:lastModifiedBy>
  <cp:revision>18</cp:revision>
  <dcterms:created xsi:type="dcterms:W3CDTF">2012-10-11T05:44:38Z</dcterms:created>
  <dcterms:modified xsi:type="dcterms:W3CDTF">2017-11-04T05:47:41Z</dcterms:modified>
</cp:coreProperties>
</file>